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AA993-6865-499F-A5F7-345FDA09BFDE}" v="1428" dt="2023-07-03T07:31:53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" y="221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BD9915-8559-4144-80D6-F1A441E753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5AAD8AA-7D72-4A66-817B-D048FBC176DA}">
      <dgm:prSet/>
      <dgm:spPr/>
      <dgm:t>
        <a:bodyPr/>
        <a:lstStyle/>
        <a:p>
          <a:r>
            <a:rPr lang="de-DE" dirty="0"/>
            <a:t>Virtual Machine Model</a:t>
          </a:r>
          <a:endParaRPr lang="en-US" dirty="0"/>
        </a:p>
      </dgm:t>
    </dgm:pt>
    <dgm:pt modelId="{D4402700-B4F4-4A8D-8FDE-85FAC5631D65}" type="parTrans" cxnId="{60E4E572-D5E6-4C83-A835-1153186330DF}">
      <dgm:prSet/>
      <dgm:spPr/>
      <dgm:t>
        <a:bodyPr/>
        <a:lstStyle/>
        <a:p>
          <a:endParaRPr lang="en-US"/>
        </a:p>
      </dgm:t>
    </dgm:pt>
    <dgm:pt modelId="{3B3BE046-6EE5-4A2D-975A-E6FA21208205}" type="sibTrans" cxnId="{60E4E572-D5E6-4C83-A835-1153186330DF}">
      <dgm:prSet/>
      <dgm:spPr/>
      <dgm:t>
        <a:bodyPr/>
        <a:lstStyle/>
        <a:p>
          <a:endParaRPr lang="en-US"/>
        </a:p>
      </dgm:t>
    </dgm:pt>
    <dgm:pt modelId="{5B6E4422-6B92-4CA3-B7B1-32446028D6FE}">
      <dgm:prSet/>
      <dgm:spPr/>
      <dgm:t>
        <a:bodyPr/>
        <a:lstStyle/>
        <a:p>
          <a:r>
            <a:rPr lang="de-DE"/>
            <a:t>Task Model</a:t>
          </a:r>
          <a:endParaRPr lang="en-US"/>
        </a:p>
      </dgm:t>
    </dgm:pt>
    <dgm:pt modelId="{22AC8869-0CC8-4089-8219-2EA262D718EB}" type="parTrans" cxnId="{D87E246D-028B-4785-B523-FBFA2BDA70DC}">
      <dgm:prSet/>
      <dgm:spPr/>
      <dgm:t>
        <a:bodyPr/>
        <a:lstStyle/>
        <a:p>
          <a:endParaRPr lang="en-US"/>
        </a:p>
      </dgm:t>
    </dgm:pt>
    <dgm:pt modelId="{477CA6EB-FB86-49EF-97E1-E0AB21D70B03}" type="sibTrans" cxnId="{D87E246D-028B-4785-B523-FBFA2BDA70DC}">
      <dgm:prSet/>
      <dgm:spPr/>
      <dgm:t>
        <a:bodyPr/>
        <a:lstStyle/>
        <a:p>
          <a:endParaRPr lang="en-US"/>
        </a:p>
      </dgm:t>
    </dgm:pt>
    <dgm:pt modelId="{BFA0853F-8760-41BC-9764-9A194BA2634D}">
      <dgm:prSet/>
      <dgm:spPr/>
      <dgm:t>
        <a:bodyPr/>
        <a:lstStyle/>
        <a:p>
          <a:r>
            <a:rPr lang="de-DE"/>
            <a:t>Scheduling Model</a:t>
          </a:r>
          <a:endParaRPr lang="en-US"/>
        </a:p>
      </dgm:t>
    </dgm:pt>
    <dgm:pt modelId="{C42C4EAD-AEC3-4C56-9287-D51E1044EB61}" type="parTrans" cxnId="{5305B3FE-50D6-45DE-A3AA-65CC3A1576B9}">
      <dgm:prSet/>
      <dgm:spPr/>
      <dgm:t>
        <a:bodyPr/>
        <a:lstStyle/>
        <a:p>
          <a:endParaRPr lang="en-US"/>
        </a:p>
      </dgm:t>
    </dgm:pt>
    <dgm:pt modelId="{5F31D7D1-D809-4200-8DF4-D48418C0AC94}" type="sibTrans" cxnId="{5305B3FE-50D6-45DE-A3AA-65CC3A1576B9}">
      <dgm:prSet/>
      <dgm:spPr/>
      <dgm:t>
        <a:bodyPr/>
        <a:lstStyle/>
        <a:p>
          <a:endParaRPr lang="en-US"/>
        </a:p>
      </dgm:t>
    </dgm:pt>
    <dgm:pt modelId="{932869E3-DA47-4E87-8B8F-ED8C75ED5A5B}" type="pres">
      <dgm:prSet presAssocID="{D3BD9915-8559-4144-80D6-F1A441E75360}" presName="root" presStyleCnt="0">
        <dgm:presLayoutVars>
          <dgm:dir/>
          <dgm:resizeHandles val="exact"/>
        </dgm:presLayoutVars>
      </dgm:prSet>
      <dgm:spPr/>
    </dgm:pt>
    <dgm:pt modelId="{DFCC1646-9F12-4DA8-8FD8-9DCE35659BCB}" type="pres">
      <dgm:prSet presAssocID="{E5AAD8AA-7D72-4A66-817B-D048FBC176DA}" presName="compNode" presStyleCnt="0"/>
      <dgm:spPr/>
    </dgm:pt>
    <dgm:pt modelId="{DC5042B8-ECAD-4E2A-B410-FC39E9A3059C}" type="pres">
      <dgm:prSet presAssocID="{E5AAD8AA-7D72-4A66-817B-D048FBC176DA}" presName="bgRect" presStyleLbl="bgShp" presStyleIdx="0" presStyleCnt="3"/>
      <dgm:spPr/>
    </dgm:pt>
    <dgm:pt modelId="{23C21AAB-FDAE-41A3-A41D-85D26446F62F}" type="pres">
      <dgm:prSet presAssocID="{E5AAD8AA-7D72-4A66-817B-D048FBC176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8A7DAC5-B2A2-4337-BEF5-C1CA1685E79C}" type="pres">
      <dgm:prSet presAssocID="{E5AAD8AA-7D72-4A66-817B-D048FBC176DA}" presName="spaceRect" presStyleCnt="0"/>
      <dgm:spPr/>
    </dgm:pt>
    <dgm:pt modelId="{40E0FD1A-CFD8-41C9-9A4B-9B4E34CB21B2}" type="pres">
      <dgm:prSet presAssocID="{E5AAD8AA-7D72-4A66-817B-D048FBC176DA}" presName="parTx" presStyleLbl="revTx" presStyleIdx="0" presStyleCnt="3">
        <dgm:presLayoutVars>
          <dgm:chMax val="0"/>
          <dgm:chPref val="0"/>
        </dgm:presLayoutVars>
      </dgm:prSet>
      <dgm:spPr/>
    </dgm:pt>
    <dgm:pt modelId="{284C8172-64EC-4872-BEFF-604EC41DB875}" type="pres">
      <dgm:prSet presAssocID="{3B3BE046-6EE5-4A2D-975A-E6FA21208205}" presName="sibTrans" presStyleCnt="0"/>
      <dgm:spPr/>
    </dgm:pt>
    <dgm:pt modelId="{456898FF-C3FC-4F6A-8B26-B9CE061F98BF}" type="pres">
      <dgm:prSet presAssocID="{5B6E4422-6B92-4CA3-B7B1-32446028D6FE}" presName="compNode" presStyleCnt="0"/>
      <dgm:spPr/>
    </dgm:pt>
    <dgm:pt modelId="{98FA0EB9-105E-4098-BB2C-FD5CD7E8F38A}" type="pres">
      <dgm:prSet presAssocID="{5B6E4422-6B92-4CA3-B7B1-32446028D6FE}" presName="bgRect" presStyleLbl="bgShp" presStyleIdx="1" presStyleCnt="3"/>
      <dgm:spPr/>
    </dgm:pt>
    <dgm:pt modelId="{6730178F-82AE-42BC-8E9D-57D8E558F0F1}" type="pres">
      <dgm:prSet presAssocID="{5B6E4422-6B92-4CA3-B7B1-32446028D6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F70965A-512E-4ED9-98ED-7A0190300B66}" type="pres">
      <dgm:prSet presAssocID="{5B6E4422-6B92-4CA3-B7B1-32446028D6FE}" presName="spaceRect" presStyleCnt="0"/>
      <dgm:spPr/>
    </dgm:pt>
    <dgm:pt modelId="{0588DB68-AA05-4B00-B896-71DC5B28FBE9}" type="pres">
      <dgm:prSet presAssocID="{5B6E4422-6B92-4CA3-B7B1-32446028D6FE}" presName="parTx" presStyleLbl="revTx" presStyleIdx="1" presStyleCnt="3">
        <dgm:presLayoutVars>
          <dgm:chMax val="0"/>
          <dgm:chPref val="0"/>
        </dgm:presLayoutVars>
      </dgm:prSet>
      <dgm:spPr/>
    </dgm:pt>
    <dgm:pt modelId="{BFFE5008-61F5-4398-AB74-9FE438864DA1}" type="pres">
      <dgm:prSet presAssocID="{477CA6EB-FB86-49EF-97E1-E0AB21D70B03}" presName="sibTrans" presStyleCnt="0"/>
      <dgm:spPr/>
    </dgm:pt>
    <dgm:pt modelId="{8289BD8D-F2EA-44BE-A466-BBA553B53602}" type="pres">
      <dgm:prSet presAssocID="{BFA0853F-8760-41BC-9764-9A194BA2634D}" presName="compNode" presStyleCnt="0"/>
      <dgm:spPr/>
    </dgm:pt>
    <dgm:pt modelId="{F3669C6B-521D-459F-B7A2-81347C072AFB}" type="pres">
      <dgm:prSet presAssocID="{BFA0853F-8760-41BC-9764-9A194BA2634D}" presName="bgRect" presStyleLbl="bgShp" presStyleIdx="2" presStyleCnt="3"/>
      <dgm:spPr/>
    </dgm:pt>
    <dgm:pt modelId="{147E3B9B-9A0A-4258-8610-79CB8C4D33C5}" type="pres">
      <dgm:prSet presAssocID="{BFA0853F-8760-41BC-9764-9A194BA263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A6F65FC-31B8-4C39-8068-3366A788C9FC}" type="pres">
      <dgm:prSet presAssocID="{BFA0853F-8760-41BC-9764-9A194BA2634D}" presName="spaceRect" presStyleCnt="0"/>
      <dgm:spPr/>
    </dgm:pt>
    <dgm:pt modelId="{9E0C0F40-838A-4D4C-A88B-A40F043F6E24}" type="pres">
      <dgm:prSet presAssocID="{BFA0853F-8760-41BC-9764-9A194BA263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044839-61C4-4566-A877-AADC1317C32E}" type="presOf" srcId="{5B6E4422-6B92-4CA3-B7B1-32446028D6FE}" destId="{0588DB68-AA05-4B00-B896-71DC5B28FBE9}" srcOrd="0" destOrd="0" presId="urn:microsoft.com/office/officeart/2018/2/layout/IconVerticalSolidList"/>
    <dgm:cxn modelId="{D87E246D-028B-4785-B523-FBFA2BDA70DC}" srcId="{D3BD9915-8559-4144-80D6-F1A441E75360}" destId="{5B6E4422-6B92-4CA3-B7B1-32446028D6FE}" srcOrd="1" destOrd="0" parTransId="{22AC8869-0CC8-4089-8219-2EA262D718EB}" sibTransId="{477CA6EB-FB86-49EF-97E1-E0AB21D70B03}"/>
    <dgm:cxn modelId="{60E4E572-D5E6-4C83-A835-1153186330DF}" srcId="{D3BD9915-8559-4144-80D6-F1A441E75360}" destId="{E5AAD8AA-7D72-4A66-817B-D048FBC176DA}" srcOrd="0" destOrd="0" parTransId="{D4402700-B4F4-4A8D-8FDE-85FAC5631D65}" sibTransId="{3B3BE046-6EE5-4A2D-975A-E6FA21208205}"/>
    <dgm:cxn modelId="{47031478-3626-4F5B-9D1E-D377D922028B}" type="presOf" srcId="{E5AAD8AA-7D72-4A66-817B-D048FBC176DA}" destId="{40E0FD1A-CFD8-41C9-9A4B-9B4E34CB21B2}" srcOrd="0" destOrd="0" presId="urn:microsoft.com/office/officeart/2018/2/layout/IconVerticalSolidList"/>
    <dgm:cxn modelId="{A13502E9-FA19-4988-95CC-0D724B0D8245}" type="presOf" srcId="{D3BD9915-8559-4144-80D6-F1A441E75360}" destId="{932869E3-DA47-4E87-8B8F-ED8C75ED5A5B}" srcOrd="0" destOrd="0" presId="urn:microsoft.com/office/officeart/2018/2/layout/IconVerticalSolidList"/>
    <dgm:cxn modelId="{F420CCF7-266F-409A-8E66-B3D033FE8587}" type="presOf" srcId="{BFA0853F-8760-41BC-9764-9A194BA2634D}" destId="{9E0C0F40-838A-4D4C-A88B-A40F043F6E24}" srcOrd="0" destOrd="0" presId="urn:microsoft.com/office/officeart/2018/2/layout/IconVerticalSolidList"/>
    <dgm:cxn modelId="{5305B3FE-50D6-45DE-A3AA-65CC3A1576B9}" srcId="{D3BD9915-8559-4144-80D6-F1A441E75360}" destId="{BFA0853F-8760-41BC-9764-9A194BA2634D}" srcOrd="2" destOrd="0" parTransId="{C42C4EAD-AEC3-4C56-9287-D51E1044EB61}" sibTransId="{5F31D7D1-D809-4200-8DF4-D48418C0AC94}"/>
    <dgm:cxn modelId="{0B150278-84A9-4C3C-820D-F927AA59ABAB}" type="presParOf" srcId="{932869E3-DA47-4E87-8B8F-ED8C75ED5A5B}" destId="{DFCC1646-9F12-4DA8-8FD8-9DCE35659BCB}" srcOrd="0" destOrd="0" presId="urn:microsoft.com/office/officeart/2018/2/layout/IconVerticalSolidList"/>
    <dgm:cxn modelId="{59A3875D-39D8-4CD8-962D-93A24A7FE358}" type="presParOf" srcId="{DFCC1646-9F12-4DA8-8FD8-9DCE35659BCB}" destId="{DC5042B8-ECAD-4E2A-B410-FC39E9A3059C}" srcOrd="0" destOrd="0" presId="urn:microsoft.com/office/officeart/2018/2/layout/IconVerticalSolidList"/>
    <dgm:cxn modelId="{6F23CF65-8EEC-45AA-8275-611F5C92C675}" type="presParOf" srcId="{DFCC1646-9F12-4DA8-8FD8-9DCE35659BCB}" destId="{23C21AAB-FDAE-41A3-A41D-85D26446F62F}" srcOrd="1" destOrd="0" presId="urn:microsoft.com/office/officeart/2018/2/layout/IconVerticalSolidList"/>
    <dgm:cxn modelId="{6A50777F-1169-4DB9-91E8-9B2A99838FC1}" type="presParOf" srcId="{DFCC1646-9F12-4DA8-8FD8-9DCE35659BCB}" destId="{18A7DAC5-B2A2-4337-BEF5-C1CA1685E79C}" srcOrd="2" destOrd="0" presId="urn:microsoft.com/office/officeart/2018/2/layout/IconVerticalSolidList"/>
    <dgm:cxn modelId="{DB68A6AD-06D8-497F-ADE1-6027A3F3D954}" type="presParOf" srcId="{DFCC1646-9F12-4DA8-8FD8-9DCE35659BCB}" destId="{40E0FD1A-CFD8-41C9-9A4B-9B4E34CB21B2}" srcOrd="3" destOrd="0" presId="urn:microsoft.com/office/officeart/2018/2/layout/IconVerticalSolidList"/>
    <dgm:cxn modelId="{94B3B648-5FC1-442C-B470-85B86937A797}" type="presParOf" srcId="{932869E3-DA47-4E87-8B8F-ED8C75ED5A5B}" destId="{284C8172-64EC-4872-BEFF-604EC41DB875}" srcOrd="1" destOrd="0" presId="urn:microsoft.com/office/officeart/2018/2/layout/IconVerticalSolidList"/>
    <dgm:cxn modelId="{7D25E84D-D4AC-4F9F-B450-D88886FCCADE}" type="presParOf" srcId="{932869E3-DA47-4E87-8B8F-ED8C75ED5A5B}" destId="{456898FF-C3FC-4F6A-8B26-B9CE061F98BF}" srcOrd="2" destOrd="0" presId="urn:microsoft.com/office/officeart/2018/2/layout/IconVerticalSolidList"/>
    <dgm:cxn modelId="{2BFDE8CE-AA3D-4D69-B096-87CBEAA96712}" type="presParOf" srcId="{456898FF-C3FC-4F6A-8B26-B9CE061F98BF}" destId="{98FA0EB9-105E-4098-BB2C-FD5CD7E8F38A}" srcOrd="0" destOrd="0" presId="urn:microsoft.com/office/officeart/2018/2/layout/IconVerticalSolidList"/>
    <dgm:cxn modelId="{070132E7-2178-44EF-B630-116045041B2B}" type="presParOf" srcId="{456898FF-C3FC-4F6A-8B26-B9CE061F98BF}" destId="{6730178F-82AE-42BC-8E9D-57D8E558F0F1}" srcOrd="1" destOrd="0" presId="urn:microsoft.com/office/officeart/2018/2/layout/IconVerticalSolidList"/>
    <dgm:cxn modelId="{A85D6B24-9065-4A6E-AB8E-D1287ABA686B}" type="presParOf" srcId="{456898FF-C3FC-4F6A-8B26-B9CE061F98BF}" destId="{5F70965A-512E-4ED9-98ED-7A0190300B66}" srcOrd="2" destOrd="0" presId="urn:microsoft.com/office/officeart/2018/2/layout/IconVerticalSolidList"/>
    <dgm:cxn modelId="{E5354605-B965-4445-AFDC-44E1FEF72F29}" type="presParOf" srcId="{456898FF-C3FC-4F6A-8B26-B9CE061F98BF}" destId="{0588DB68-AA05-4B00-B896-71DC5B28FBE9}" srcOrd="3" destOrd="0" presId="urn:microsoft.com/office/officeart/2018/2/layout/IconVerticalSolidList"/>
    <dgm:cxn modelId="{9BFE8D19-1DE5-4D29-9F19-D91531B978BA}" type="presParOf" srcId="{932869E3-DA47-4E87-8B8F-ED8C75ED5A5B}" destId="{BFFE5008-61F5-4398-AB74-9FE438864DA1}" srcOrd="3" destOrd="0" presId="urn:microsoft.com/office/officeart/2018/2/layout/IconVerticalSolidList"/>
    <dgm:cxn modelId="{CAF30D92-4050-46FF-8ECC-99F71B47FED9}" type="presParOf" srcId="{932869E3-DA47-4E87-8B8F-ED8C75ED5A5B}" destId="{8289BD8D-F2EA-44BE-A466-BBA553B53602}" srcOrd="4" destOrd="0" presId="urn:microsoft.com/office/officeart/2018/2/layout/IconVerticalSolidList"/>
    <dgm:cxn modelId="{045D1365-C246-4596-A9AA-3A01F0FFABB9}" type="presParOf" srcId="{8289BD8D-F2EA-44BE-A466-BBA553B53602}" destId="{F3669C6B-521D-459F-B7A2-81347C072AFB}" srcOrd="0" destOrd="0" presId="urn:microsoft.com/office/officeart/2018/2/layout/IconVerticalSolidList"/>
    <dgm:cxn modelId="{0CCA7939-4524-4A54-9F81-C56C035D8D35}" type="presParOf" srcId="{8289BD8D-F2EA-44BE-A466-BBA553B53602}" destId="{147E3B9B-9A0A-4258-8610-79CB8C4D33C5}" srcOrd="1" destOrd="0" presId="urn:microsoft.com/office/officeart/2018/2/layout/IconVerticalSolidList"/>
    <dgm:cxn modelId="{18F9036B-92ED-41E4-893E-A5843FD69433}" type="presParOf" srcId="{8289BD8D-F2EA-44BE-A466-BBA553B53602}" destId="{5A6F65FC-31B8-4C39-8068-3366A788C9FC}" srcOrd="2" destOrd="0" presId="urn:microsoft.com/office/officeart/2018/2/layout/IconVerticalSolidList"/>
    <dgm:cxn modelId="{46D0CF33-6BB8-452B-A322-7E7DE6C8A957}" type="presParOf" srcId="{8289BD8D-F2EA-44BE-A466-BBA553B53602}" destId="{9E0C0F40-838A-4D4C-A88B-A40F043F6E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042B8-ECAD-4E2A-B410-FC39E9A3059C}">
      <dsp:nvSpPr>
        <dsp:cNvPr id="0" name=""/>
        <dsp:cNvSpPr/>
      </dsp:nvSpPr>
      <dsp:spPr>
        <a:xfrm>
          <a:off x="0" y="687"/>
          <a:ext cx="6034656" cy="160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21AAB-FDAE-41A3-A41D-85D26446F62F}">
      <dsp:nvSpPr>
        <dsp:cNvPr id="0" name=""/>
        <dsp:cNvSpPr/>
      </dsp:nvSpPr>
      <dsp:spPr>
        <a:xfrm>
          <a:off x="486668" y="362672"/>
          <a:ext cx="884852" cy="884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0FD1A-CFD8-41C9-9A4B-9B4E34CB21B2}">
      <dsp:nvSpPr>
        <dsp:cNvPr id="0" name=""/>
        <dsp:cNvSpPr/>
      </dsp:nvSpPr>
      <dsp:spPr>
        <a:xfrm>
          <a:off x="1858190" y="687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Virtual Machine Model</a:t>
          </a:r>
          <a:endParaRPr lang="en-US" sz="2500" kern="1200" dirty="0"/>
        </a:p>
      </dsp:txBody>
      <dsp:txXfrm>
        <a:off x="1858190" y="687"/>
        <a:ext cx="4176465" cy="1608822"/>
      </dsp:txXfrm>
    </dsp:sp>
    <dsp:sp modelId="{98FA0EB9-105E-4098-BB2C-FD5CD7E8F38A}">
      <dsp:nvSpPr>
        <dsp:cNvPr id="0" name=""/>
        <dsp:cNvSpPr/>
      </dsp:nvSpPr>
      <dsp:spPr>
        <a:xfrm>
          <a:off x="0" y="2011715"/>
          <a:ext cx="6034656" cy="160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30178F-82AE-42BC-8E9D-57D8E558F0F1}">
      <dsp:nvSpPr>
        <dsp:cNvPr id="0" name=""/>
        <dsp:cNvSpPr/>
      </dsp:nvSpPr>
      <dsp:spPr>
        <a:xfrm>
          <a:off x="486668" y="2373700"/>
          <a:ext cx="884852" cy="884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88DB68-AA05-4B00-B896-71DC5B28FBE9}">
      <dsp:nvSpPr>
        <dsp:cNvPr id="0" name=""/>
        <dsp:cNvSpPr/>
      </dsp:nvSpPr>
      <dsp:spPr>
        <a:xfrm>
          <a:off x="1858190" y="2011715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Task Model</a:t>
          </a:r>
          <a:endParaRPr lang="en-US" sz="2500" kern="1200"/>
        </a:p>
      </dsp:txBody>
      <dsp:txXfrm>
        <a:off x="1858190" y="2011715"/>
        <a:ext cx="4176465" cy="1608822"/>
      </dsp:txXfrm>
    </dsp:sp>
    <dsp:sp modelId="{F3669C6B-521D-459F-B7A2-81347C072AFB}">
      <dsp:nvSpPr>
        <dsp:cNvPr id="0" name=""/>
        <dsp:cNvSpPr/>
      </dsp:nvSpPr>
      <dsp:spPr>
        <a:xfrm>
          <a:off x="0" y="4022743"/>
          <a:ext cx="6034656" cy="160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E3B9B-9A0A-4258-8610-79CB8C4D33C5}">
      <dsp:nvSpPr>
        <dsp:cNvPr id="0" name=""/>
        <dsp:cNvSpPr/>
      </dsp:nvSpPr>
      <dsp:spPr>
        <a:xfrm>
          <a:off x="486668" y="4384728"/>
          <a:ext cx="884852" cy="884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C0F40-838A-4D4C-A88B-A40F043F6E24}">
      <dsp:nvSpPr>
        <dsp:cNvPr id="0" name=""/>
        <dsp:cNvSpPr/>
      </dsp:nvSpPr>
      <dsp:spPr>
        <a:xfrm>
          <a:off x="1858190" y="4022743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Scheduling Model</a:t>
          </a:r>
          <a:endParaRPr lang="en-US" sz="2500" kern="1200"/>
        </a:p>
      </dsp:txBody>
      <dsp:txXfrm>
        <a:off x="1858190" y="4022743"/>
        <a:ext cx="4176465" cy="1608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6FB32-7FCF-433F-AD1D-616C69419FBD}" type="datetimeFigureOut">
              <a:rPr lang="de-DE" smtClean="0"/>
              <a:t>03.07.2023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B88C9-595B-4AB1-BA51-3301EFAA85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79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7/3/2023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5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8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3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2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1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7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3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6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856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3" descr="Person playing boardgame">
            <a:extLst>
              <a:ext uri="{FF2B5EF4-FFF2-40B4-BE49-F238E27FC236}">
                <a16:creationId xmlns:a16="http://schemas.microsoft.com/office/drawing/2014/main" id="{D3D683B9-6102-5910-F345-2A58E4384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2" r="-1" b="11609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B6545-7FCB-D3BA-466E-0617B1E8C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516" y="1247140"/>
            <a:ext cx="4650160" cy="3450844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Game Theoretic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7683C-3388-D235-8D80-8FFD82A6E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515" y="4818126"/>
            <a:ext cx="4959807" cy="1268984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Real Time Task Scheduling In Cloud Computing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B7307-ADDB-B578-AACB-3F6DF7474635}"/>
              </a:ext>
            </a:extLst>
          </p:cNvPr>
          <p:cNvSpPr txBox="1"/>
          <p:nvPr/>
        </p:nvSpPr>
        <p:spPr>
          <a:xfrm>
            <a:off x="10320793" y="6269604"/>
            <a:ext cx="173338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/>
              <a:t>Neaz Mahmud</a:t>
            </a:r>
          </a:p>
        </p:txBody>
      </p:sp>
    </p:spTree>
    <p:extLst>
      <p:ext uri="{BB962C8B-B14F-4D97-AF65-F5344CB8AC3E}">
        <p14:creationId xmlns:p14="http://schemas.microsoft.com/office/powerpoint/2010/main" val="9012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22828F-6AB4-1744-B7EC-C308B3C3938A}"/>
              </a:ext>
            </a:extLst>
          </p:cNvPr>
          <p:cNvSpPr txBox="1"/>
          <p:nvPr/>
        </p:nvSpPr>
        <p:spPr>
          <a:xfrm>
            <a:off x="4780269" y="291497"/>
            <a:ext cx="362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 Co Operative</a:t>
            </a:r>
          </a:p>
        </p:txBody>
      </p:sp>
      <p:pic>
        <p:nvPicPr>
          <p:cNvPr id="4" name="Picture 3" descr="A picture containing text, number, font, screenshot&#10;&#10;Description automatically generated">
            <a:extLst>
              <a:ext uri="{FF2B5EF4-FFF2-40B4-BE49-F238E27FC236}">
                <a16:creationId xmlns:a16="http://schemas.microsoft.com/office/drawing/2014/main" id="{3B658BFF-3BB0-ADFA-3F26-39600590A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51" y="4272684"/>
            <a:ext cx="4717189" cy="2293819"/>
          </a:xfrm>
          <a:prstGeom prst="rect">
            <a:avLst/>
          </a:prstGeom>
        </p:spPr>
      </p:pic>
      <p:pic>
        <p:nvPicPr>
          <p:cNvPr id="10" name="Picture 9" descr="A picture containing number, font, text, typography&#10;&#10;Description automatically generated">
            <a:extLst>
              <a:ext uri="{FF2B5EF4-FFF2-40B4-BE49-F238E27FC236}">
                <a16:creationId xmlns:a16="http://schemas.microsoft.com/office/drawing/2014/main" id="{9441CCFC-EA41-5FA6-B172-7428FDEEF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65" y="1677238"/>
            <a:ext cx="4077053" cy="2149026"/>
          </a:xfrm>
          <a:prstGeom prst="rect">
            <a:avLst/>
          </a:prstGeom>
        </p:spPr>
      </p:pic>
      <p:pic>
        <p:nvPicPr>
          <p:cNvPr id="12" name="Picture 11" descr="A picture containing font, number, text, line&#10;&#10;Description automatically generated">
            <a:extLst>
              <a:ext uri="{FF2B5EF4-FFF2-40B4-BE49-F238E27FC236}">
                <a16:creationId xmlns:a16="http://schemas.microsoft.com/office/drawing/2014/main" id="{D0F20FC9-3BFD-6E3A-9321-51C0DD72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11" y="1654376"/>
            <a:ext cx="4198984" cy="21718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1C9AA-5DD0-81F9-7D22-273C9B8DBCE0}"/>
              </a:ext>
            </a:extLst>
          </p:cNvPr>
          <p:cNvSpPr txBox="1"/>
          <p:nvPr/>
        </p:nvSpPr>
        <p:spPr>
          <a:xfrm>
            <a:off x="2605412" y="1254266"/>
            <a:ext cx="183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PayOff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01430-FC9A-DC25-55CC-3AA5BE396BA3}"/>
              </a:ext>
            </a:extLst>
          </p:cNvPr>
          <p:cNvSpPr txBox="1"/>
          <p:nvPr/>
        </p:nvSpPr>
        <p:spPr>
          <a:xfrm>
            <a:off x="8151778" y="1302635"/>
            <a:ext cx="332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Normalised PayOff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9D972-4DF6-EA04-2C25-A6C832F5EACF}"/>
              </a:ext>
            </a:extLst>
          </p:cNvPr>
          <p:cNvSpPr txBox="1"/>
          <p:nvPr/>
        </p:nvSpPr>
        <p:spPr>
          <a:xfrm>
            <a:off x="5890118" y="3864023"/>
            <a:ext cx="183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VM Selection</a:t>
            </a:r>
          </a:p>
        </p:txBody>
      </p:sp>
    </p:spTree>
    <p:extLst>
      <p:ext uri="{BB962C8B-B14F-4D97-AF65-F5344CB8AC3E}">
        <p14:creationId xmlns:p14="http://schemas.microsoft.com/office/powerpoint/2010/main" val="161632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4000">
              <a:schemeClr val="accent1">
                <a:lumMod val="45000"/>
                <a:lumOff val="55000"/>
              </a:schemeClr>
            </a:gs>
            <a:gs pos="46000">
              <a:schemeClr val="accent3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22828F-6AB4-1744-B7EC-C308B3C3938A}"/>
              </a:ext>
            </a:extLst>
          </p:cNvPr>
          <p:cNvSpPr txBox="1"/>
          <p:nvPr/>
        </p:nvSpPr>
        <p:spPr>
          <a:xfrm>
            <a:off x="4780269" y="291497"/>
            <a:ext cx="3665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u="sng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Co-Operative</a:t>
            </a:r>
            <a:endParaRPr lang="de-DE" sz="3200" b="1" u="sng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1C9AA-5DD0-81F9-7D22-273C9B8DBCE0}"/>
              </a:ext>
            </a:extLst>
          </p:cNvPr>
          <p:cNvSpPr txBox="1"/>
          <p:nvPr/>
        </p:nvSpPr>
        <p:spPr>
          <a:xfrm>
            <a:off x="2868620" y="2168667"/>
            <a:ext cx="183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PayOff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01430-FC9A-DC25-55CC-3AA5BE396BA3}"/>
              </a:ext>
            </a:extLst>
          </p:cNvPr>
          <p:cNvSpPr txBox="1"/>
          <p:nvPr/>
        </p:nvSpPr>
        <p:spPr>
          <a:xfrm>
            <a:off x="8033791" y="2168667"/>
            <a:ext cx="332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Normalised PayOff Matrix</a:t>
            </a:r>
          </a:p>
        </p:txBody>
      </p:sp>
      <p:pic>
        <p:nvPicPr>
          <p:cNvPr id="9" name="Picture 8" descr="A picture containing font, number, line, text&#10;&#10;Description automatically generated">
            <a:extLst>
              <a:ext uri="{FF2B5EF4-FFF2-40B4-BE49-F238E27FC236}">
                <a16:creationId xmlns:a16="http://schemas.microsoft.com/office/drawing/2014/main" id="{C79EA4C9-83A9-C1D8-AD4B-EFF9A17D9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48" y="2754652"/>
            <a:ext cx="4511431" cy="2331922"/>
          </a:xfrm>
          <a:prstGeom prst="rect">
            <a:avLst/>
          </a:prstGeom>
        </p:spPr>
      </p:pic>
      <p:pic>
        <p:nvPicPr>
          <p:cNvPr id="16" name="Picture 15" descr="A picture containing number, line, font&#10;&#10;Description automatically generated">
            <a:extLst>
              <a:ext uri="{FF2B5EF4-FFF2-40B4-BE49-F238E27FC236}">
                <a16:creationId xmlns:a16="http://schemas.microsoft.com/office/drawing/2014/main" id="{CF11A77F-6A3D-9D0C-F5B6-D97595DE4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15" y="2754652"/>
            <a:ext cx="5286743" cy="2546831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 contourW="12700">
            <a:bevelT prst="relaxedInset"/>
            <a:extrusionClr>
              <a:schemeClr val="accent1">
                <a:lumMod val="75000"/>
              </a:schemeClr>
            </a:extrusionClr>
            <a:contourClr>
              <a:schemeClr val="accent1">
                <a:lumMod val="75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140550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AEEDD3-FB10-AD48-A255-82C750DD8558}"/>
              </a:ext>
            </a:extLst>
          </p:cNvPr>
          <p:cNvSpPr txBox="1"/>
          <p:nvPr/>
        </p:nvSpPr>
        <p:spPr>
          <a:xfrm>
            <a:off x="3466854" y="483419"/>
            <a:ext cx="629690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32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Completion Time as PayOff</a:t>
            </a:r>
            <a:endParaRPr lang="de-DE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Picture 3" descr="A picture containing text, screenshot, font, plot&#10;&#10;Description automatically generated">
            <a:extLst>
              <a:ext uri="{FF2B5EF4-FFF2-40B4-BE49-F238E27FC236}">
                <a16:creationId xmlns:a16="http://schemas.microsoft.com/office/drawing/2014/main" id="{CA85587F-CFC0-CF34-ED97-D7F5D77E7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" y="1216340"/>
            <a:ext cx="9428480" cy="55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35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AEEDD3-FB10-AD48-A255-82C750DD8558}"/>
              </a:ext>
            </a:extLst>
          </p:cNvPr>
          <p:cNvSpPr txBox="1"/>
          <p:nvPr/>
        </p:nvSpPr>
        <p:spPr>
          <a:xfrm>
            <a:off x="4332093" y="493251"/>
            <a:ext cx="5333017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Waiting Time as PayOff</a:t>
            </a:r>
          </a:p>
        </p:txBody>
      </p:sp>
      <p:pic>
        <p:nvPicPr>
          <p:cNvPr id="5" name="Picture 4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14075BAA-DD97-BEA7-545A-92537EBEA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60" y="1110482"/>
            <a:ext cx="9286240" cy="57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6ED90-D8B0-0ECD-9B49-E79A54A50872}"/>
              </a:ext>
            </a:extLst>
          </p:cNvPr>
          <p:cNvSpPr txBox="1"/>
          <p:nvPr/>
        </p:nvSpPr>
        <p:spPr>
          <a:xfrm>
            <a:off x="1777321" y="4309024"/>
            <a:ext cx="9677833" cy="113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Take Away </a:t>
            </a:r>
          </a:p>
        </p:txBody>
      </p: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D722F8E6-63A4-A567-E9D2-566A59ACA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nimated cartoon, animation, illustration, table&#10;&#10;Description automatically generated">
            <a:extLst>
              <a:ext uri="{FF2B5EF4-FFF2-40B4-BE49-F238E27FC236}">
                <a16:creationId xmlns:a16="http://schemas.microsoft.com/office/drawing/2014/main" id="{2CCEC831-A1BD-F8E9-B573-A3C175AC9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881D4-9088-5EB2-D55F-6284C71331DB}"/>
              </a:ext>
            </a:extLst>
          </p:cNvPr>
          <p:cNvSpPr txBox="1"/>
          <p:nvPr/>
        </p:nvSpPr>
        <p:spPr>
          <a:xfrm>
            <a:off x="8674873" y="6512118"/>
            <a:ext cx="3379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Source : https://www.youtube.com/watch?v=YueJukoFBMU&amp;ab_channel=OneMinuteEconomics</a:t>
            </a:r>
          </a:p>
        </p:txBody>
      </p:sp>
    </p:spTree>
    <p:extLst>
      <p:ext uri="{BB962C8B-B14F-4D97-AF65-F5344CB8AC3E}">
        <p14:creationId xmlns:p14="http://schemas.microsoft.com/office/powerpoint/2010/main" val="95916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47000">
              <a:schemeClr val="accent1">
                <a:lumMod val="75000"/>
              </a:schemeClr>
            </a:gs>
            <a:gs pos="31000">
              <a:srgbClr val="C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andshake outline">
            <a:extLst>
              <a:ext uri="{FF2B5EF4-FFF2-40B4-BE49-F238E27FC236}">
                <a16:creationId xmlns:a16="http://schemas.microsoft.com/office/drawing/2014/main" id="{9FD0A0CA-BAE2-B443-D33E-CBD504B71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F03BA8-0F25-EC41-F9EA-EDED563454E6}"/>
              </a:ext>
            </a:extLst>
          </p:cNvPr>
          <p:cNvSpPr txBox="1"/>
          <p:nvPr/>
        </p:nvSpPr>
        <p:spPr>
          <a:xfrm>
            <a:off x="2261133" y="1341376"/>
            <a:ext cx="3308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Co-operative</a:t>
            </a:r>
          </a:p>
        </p:txBody>
      </p:sp>
      <p:pic>
        <p:nvPicPr>
          <p:cNvPr id="8" name="Picture 7" descr="A picture containing graphics, font, logo, graphic design&#10;&#10;Description automatically generated">
            <a:extLst>
              <a:ext uri="{FF2B5EF4-FFF2-40B4-BE49-F238E27FC236}">
                <a16:creationId xmlns:a16="http://schemas.microsoft.com/office/drawing/2014/main" id="{E9C459AB-1660-C412-BFE9-AA2ACD4A1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29" y="2190241"/>
            <a:ext cx="5008964" cy="3699282"/>
          </a:xfrm>
          <a:prstGeom prst="rect">
            <a:avLst/>
          </a:prstGeom>
        </p:spPr>
      </p:pic>
      <p:pic>
        <p:nvPicPr>
          <p:cNvPr id="10" name="Picture 9" descr="A picture containing clipart, drawing, graphics, illustration&#10;&#10;Description automatically generated">
            <a:extLst>
              <a:ext uri="{FF2B5EF4-FFF2-40B4-BE49-F238E27FC236}">
                <a16:creationId xmlns:a16="http://schemas.microsoft.com/office/drawing/2014/main" id="{CEFD4F7D-91DE-AA38-08C1-DFE60F312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09" y="2190241"/>
            <a:ext cx="3623186" cy="3816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D5083B-DABF-63AB-3494-DDBBC7E77AB7}"/>
              </a:ext>
            </a:extLst>
          </p:cNvPr>
          <p:cNvSpPr txBox="1"/>
          <p:nvPr/>
        </p:nvSpPr>
        <p:spPr>
          <a:xfrm>
            <a:off x="8150940" y="1526042"/>
            <a:ext cx="3308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Non Co-operative</a:t>
            </a:r>
          </a:p>
        </p:txBody>
      </p:sp>
    </p:spTree>
    <p:extLst>
      <p:ext uri="{BB962C8B-B14F-4D97-AF65-F5344CB8AC3E}">
        <p14:creationId xmlns:p14="http://schemas.microsoft.com/office/powerpoint/2010/main" val="166697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cartoon, design&#10;&#10;Description automatically generated">
            <a:extLst>
              <a:ext uri="{FF2B5EF4-FFF2-40B4-BE49-F238E27FC236}">
                <a16:creationId xmlns:a16="http://schemas.microsoft.com/office/drawing/2014/main" id="{3861739B-52B8-4436-7C3D-F315BFE8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03" y="87340"/>
            <a:ext cx="6858594" cy="668331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D9D2BC5-DC46-A3EE-B4F9-45A57A92A8EF}"/>
              </a:ext>
            </a:extLst>
          </p:cNvPr>
          <p:cNvSpPr/>
          <p:nvPr/>
        </p:nvSpPr>
        <p:spPr>
          <a:xfrm>
            <a:off x="7028954" y="4330382"/>
            <a:ext cx="2592124" cy="259520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BC9F34-4598-3445-716E-2E077FFC61A4}"/>
              </a:ext>
            </a:extLst>
          </p:cNvPr>
          <p:cNvCxnSpPr>
            <a:cxnSpLocks/>
          </p:cNvCxnSpPr>
          <p:nvPr/>
        </p:nvCxnSpPr>
        <p:spPr>
          <a:xfrm>
            <a:off x="4444779" y="1844703"/>
            <a:ext cx="491390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33B2FD-C148-4549-EBD7-FD28ED47DD04}"/>
              </a:ext>
            </a:extLst>
          </p:cNvPr>
          <p:cNvCxnSpPr>
            <a:cxnSpLocks/>
          </p:cNvCxnSpPr>
          <p:nvPr/>
        </p:nvCxnSpPr>
        <p:spPr>
          <a:xfrm>
            <a:off x="4444779" y="1844703"/>
            <a:ext cx="0" cy="49259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13615A-71D4-B9CC-12AC-CC9B78DC7044}"/>
              </a:ext>
            </a:extLst>
          </p:cNvPr>
          <p:cNvCxnSpPr>
            <a:cxnSpLocks/>
          </p:cNvCxnSpPr>
          <p:nvPr/>
        </p:nvCxnSpPr>
        <p:spPr>
          <a:xfrm>
            <a:off x="4444779" y="6770659"/>
            <a:ext cx="245695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9B6F36-AC25-44EB-6CCD-A283D54B6079}"/>
              </a:ext>
            </a:extLst>
          </p:cNvPr>
          <p:cNvCxnSpPr>
            <a:cxnSpLocks/>
          </p:cNvCxnSpPr>
          <p:nvPr/>
        </p:nvCxnSpPr>
        <p:spPr>
          <a:xfrm>
            <a:off x="6901732" y="4307681"/>
            <a:ext cx="0" cy="246297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1241C3-872E-6284-E4F8-9D60F531C464}"/>
              </a:ext>
            </a:extLst>
          </p:cNvPr>
          <p:cNvCxnSpPr>
            <a:cxnSpLocks/>
          </p:cNvCxnSpPr>
          <p:nvPr/>
        </p:nvCxnSpPr>
        <p:spPr>
          <a:xfrm flipV="1">
            <a:off x="6901732" y="4330382"/>
            <a:ext cx="2456953" cy="104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37E803C-AB66-77EB-0F7A-51FAD1C7487A}"/>
              </a:ext>
            </a:extLst>
          </p:cNvPr>
          <p:cNvCxnSpPr>
            <a:cxnSpLocks/>
          </p:cNvCxnSpPr>
          <p:nvPr/>
        </p:nvCxnSpPr>
        <p:spPr>
          <a:xfrm>
            <a:off x="9358685" y="1844702"/>
            <a:ext cx="0" cy="24629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F3BF52-DD51-61E4-C074-4DA125E6A7CA}"/>
              </a:ext>
            </a:extLst>
          </p:cNvPr>
          <p:cNvSpPr txBox="1"/>
          <p:nvPr/>
        </p:nvSpPr>
        <p:spPr>
          <a:xfrm rot="16200000">
            <a:off x="-392601" y="3515880"/>
            <a:ext cx="5780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https://cdn.britannica.com/55/91955-050-F444D10D/dilemma-prisoners-participants-game-theory-communication-strategy.jpg</a:t>
            </a:r>
          </a:p>
        </p:txBody>
      </p:sp>
    </p:spTree>
    <p:extLst>
      <p:ext uri="{BB962C8B-B14F-4D97-AF65-F5344CB8AC3E}">
        <p14:creationId xmlns:p14="http://schemas.microsoft.com/office/powerpoint/2010/main" val="69595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loud shaped hard drive with cables">
            <a:extLst>
              <a:ext uri="{FF2B5EF4-FFF2-40B4-BE49-F238E27FC236}">
                <a16:creationId xmlns:a16="http://schemas.microsoft.com/office/drawing/2014/main" id="{601C711A-8B28-7F29-E0A3-29226206A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" r="-1" b="-1"/>
          <a:stretch/>
        </p:blipFill>
        <p:spPr>
          <a:xfrm>
            <a:off x="0" y="0"/>
            <a:ext cx="12188932" cy="6857990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prst="angle"/>
            <a:bevelB w="139700" h="139700" prst="divot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5A88C1-E0DB-7553-472C-EA7440A10958}"/>
              </a:ext>
            </a:extLst>
          </p:cNvPr>
          <p:cNvSpPr txBox="1"/>
          <p:nvPr/>
        </p:nvSpPr>
        <p:spPr>
          <a:xfrm rot="19746167">
            <a:off x="605236" y="866448"/>
            <a:ext cx="3437157" cy="1200329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Cloud  Computing</a:t>
            </a:r>
          </a:p>
        </p:txBody>
      </p:sp>
    </p:spTree>
    <p:extLst>
      <p:ext uri="{BB962C8B-B14F-4D97-AF65-F5344CB8AC3E}">
        <p14:creationId xmlns:p14="http://schemas.microsoft.com/office/powerpoint/2010/main" val="10778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0BD56-5392-5D62-3835-2212437564A2}"/>
              </a:ext>
            </a:extLst>
          </p:cNvPr>
          <p:cNvSpPr txBox="1"/>
          <p:nvPr/>
        </p:nvSpPr>
        <p:spPr>
          <a:xfrm>
            <a:off x="1388542" y="455362"/>
            <a:ext cx="3183457" cy="3392972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Model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72C1C223-0749-A53C-0FBE-CEDE38F25E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463581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066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65000">
              <a:schemeClr val="accent1">
                <a:lumMod val="60000"/>
                <a:lumOff val="40000"/>
              </a:schemeClr>
            </a:gs>
            <a:gs pos="31000">
              <a:srgbClr val="C0000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line, text, design&#10;&#10;Description automatically generated">
            <a:extLst>
              <a:ext uri="{FF2B5EF4-FFF2-40B4-BE49-F238E27FC236}">
                <a16:creationId xmlns:a16="http://schemas.microsoft.com/office/drawing/2014/main" id="{22DE180B-6A9E-C2C2-2A4F-DCCFEC19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0"/>
            <a:ext cx="8290560" cy="6770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D39CDF-BE8B-EB36-E10A-F8D962F846FB}"/>
              </a:ext>
            </a:extLst>
          </p:cNvPr>
          <p:cNvSpPr txBox="1"/>
          <p:nvPr/>
        </p:nvSpPr>
        <p:spPr>
          <a:xfrm>
            <a:off x="1288026" y="806245"/>
            <a:ext cx="414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B832E-84E6-A7DB-67D5-5D2512DA1EC9}"/>
              </a:ext>
            </a:extLst>
          </p:cNvPr>
          <p:cNvSpPr txBox="1"/>
          <p:nvPr/>
        </p:nvSpPr>
        <p:spPr>
          <a:xfrm>
            <a:off x="461175" y="1954151"/>
            <a:ext cx="3331596" cy="1754326"/>
          </a:xfrm>
          <a:prstGeom prst="rect">
            <a:avLst/>
          </a:prstGeom>
          <a:solidFill>
            <a:srgbClr val="FFFFFF"/>
          </a:solidFill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pPr algn="ctr"/>
            <a:r>
              <a:rPr lang="de-D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System </a:t>
            </a:r>
            <a:br>
              <a:rPr lang="de-D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de-DE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7490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DBCFDF-E78B-443B-14C0-416DA4F61576}"/>
              </a:ext>
            </a:extLst>
          </p:cNvPr>
          <p:cNvCxnSpPr/>
          <p:nvPr/>
        </p:nvCxnSpPr>
        <p:spPr>
          <a:xfrm>
            <a:off x="6281530" y="653994"/>
            <a:ext cx="0" cy="55500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0FA956D-92EF-B607-074F-5164F8057C59}"/>
              </a:ext>
            </a:extLst>
          </p:cNvPr>
          <p:cNvSpPr/>
          <p:nvPr/>
        </p:nvSpPr>
        <p:spPr>
          <a:xfrm>
            <a:off x="8270323" y="604299"/>
            <a:ext cx="2353586" cy="79513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 Model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A2AADB4-14D2-FCA2-8D69-B523F965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032" y="2014273"/>
            <a:ext cx="3001586" cy="4188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C5E5A7-CB02-6BB1-D305-175C8AFB0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53" y="2948552"/>
            <a:ext cx="2867343" cy="4188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549134-8BAC-835B-2C7F-A1992BA4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696" y="3612019"/>
            <a:ext cx="2676256" cy="5416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04F184-EE96-3EB5-50EC-AC0F4139F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9845" y="4398283"/>
            <a:ext cx="1619476" cy="5525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87F316-1A12-698C-0514-14FA5FAB5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349" y="5149040"/>
            <a:ext cx="2152950" cy="4763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B9EE0D1-52D3-A20A-15ED-AC60B8ED3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218" y="5823586"/>
            <a:ext cx="2067213" cy="51442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6C1176D-FF1F-5A05-055E-E66F8BC47354}"/>
              </a:ext>
            </a:extLst>
          </p:cNvPr>
          <p:cNvSpPr/>
          <p:nvPr/>
        </p:nvSpPr>
        <p:spPr>
          <a:xfrm>
            <a:off x="2260677" y="739471"/>
            <a:ext cx="2353586" cy="7951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Virtual Machine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A3F24E-47D3-FA76-2D7B-2BDE6E894805}"/>
              </a:ext>
            </a:extLst>
          </p:cNvPr>
          <p:cNvSpPr txBox="1"/>
          <p:nvPr/>
        </p:nvSpPr>
        <p:spPr>
          <a:xfrm>
            <a:off x="2231856" y="2358858"/>
            <a:ext cx="22641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dirty="0"/>
              <a:t>V = {v1, v2, . . . , vm}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59BCDF-ED7A-02C9-B30F-4130AA68033F}"/>
              </a:ext>
            </a:extLst>
          </p:cNvPr>
          <p:cNvSpPr txBox="1"/>
          <p:nvPr/>
        </p:nvSpPr>
        <p:spPr>
          <a:xfrm>
            <a:off x="2438590" y="3567860"/>
            <a:ext cx="185066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dirty="0"/>
              <a:t> j = {1, 2, . . . , m}.</a:t>
            </a:r>
            <a:endParaRPr lang="de-DE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240ADC-943E-ECDA-AF13-5B3FC913F77B}"/>
              </a:ext>
            </a:extLst>
          </p:cNvPr>
          <p:cNvSpPr txBox="1"/>
          <p:nvPr/>
        </p:nvSpPr>
        <p:spPr>
          <a:xfrm>
            <a:off x="1792544" y="4920071"/>
            <a:ext cx="3401169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de-DE" dirty="0"/>
              <a:t>Million Instructions Per Second </a:t>
            </a:r>
            <a:br>
              <a:rPr lang="de-DE" dirty="0"/>
            </a:br>
            <a:r>
              <a:rPr lang="de-DE" dirty="0"/>
              <a:t>(MIPS)</a:t>
            </a:r>
          </a:p>
        </p:txBody>
      </p:sp>
    </p:spTree>
    <p:extLst>
      <p:ext uri="{BB962C8B-B14F-4D97-AF65-F5344CB8AC3E}">
        <p14:creationId xmlns:p14="http://schemas.microsoft.com/office/powerpoint/2010/main" val="299704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D95987-EACA-A182-0577-4EEBFBE6FD4F}"/>
              </a:ext>
            </a:extLst>
          </p:cNvPr>
          <p:cNvCxnSpPr/>
          <p:nvPr/>
        </p:nvCxnSpPr>
        <p:spPr>
          <a:xfrm>
            <a:off x="4056491" y="2297926"/>
            <a:ext cx="31805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1E93E-C5A3-9182-3F16-D8EEB57FA929}"/>
              </a:ext>
            </a:extLst>
          </p:cNvPr>
          <p:cNvCxnSpPr/>
          <p:nvPr/>
        </p:nvCxnSpPr>
        <p:spPr>
          <a:xfrm>
            <a:off x="3324971" y="2297926"/>
            <a:ext cx="31805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16A3A4-CD37-4E82-397D-4536AE2E883A}"/>
                  </a:ext>
                </a:extLst>
              </p:cNvPr>
              <p:cNvSpPr txBox="1"/>
              <p:nvPr/>
            </p:nvSpPr>
            <p:spPr>
              <a:xfrm>
                <a:off x="959458" y="1345256"/>
                <a:ext cx="10273084" cy="4167488"/>
              </a:xfrm>
              <a:prstGeom prst="rect">
                <a:avLst/>
              </a:prstGeom>
              <a:solidFill>
                <a:schemeClr val="tx1">
                  <a:alpha val="81000"/>
                </a:schemeClr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0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Player :</a:t>
                </a:r>
                <a:r>
                  <a:rPr lang="en-US" sz="2000" dirty="0"/>
                  <a:t> Each task is taken as a player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. The set of player is represented by P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| 1 ≤ i ≤ n}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Strategies : </a:t>
                </a:r>
                <a:r>
                  <a:rPr lang="en-US" sz="2000" dirty="0"/>
                  <a:t>Every virtual machine functions as a strategy. To maximize their payoff, each player will look for the best strategy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de-DE" sz="2000" b="0" dirty="0"/>
              </a:p>
              <a:p>
                <a:endParaRPr lang="en-US" sz="2000" dirty="0"/>
              </a:p>
              <a:p>
                <a:r>
                  <a:rPr lang="en-US" sz="2000" b="1" dirty="0"/>
                  <a:t>Payoff : </a:t>
                </a:r>
                <a:r>
                  <a:rPr lang="en-US" sz="2000" dirty="0"/>
                  <a:t>The variable payoff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will acquire while</a:t>
                </a:r>
              </a:p>
              <a:p>
                <a:r>
                  <a:rPr lang="en-US" sz="2000" dirty="0"/>
                  <a:t>choosing a strategy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can either be completion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or waiting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.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Payoff Matrix : </a:t>
                </a:r>
              </a:p>
              <a:p>
                <a:r>
                  <a:rPr lang="en-US" sz="2000" dirty="0"/>
                  <a:t>player-1 time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de-DE" sz="2000" b="0" dirty="0"/>
              </a:p>
              <a:p>
                <a:r>
                  <a:rPr lang="en-US" sz="2000" dirty="0"/>
                  <a:t>player-2 time period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Strategy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, where j = {1, 2, . . . , m}.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16A3A4-CD37-4E82-397D-4536AE2E8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58" y="1345256"/>
                <a:ext cx="10273084" cy="4167488"/>
              </a:xfrm>
              <a:prstGeom prst="rect">
                <a:avLst/>
              </a:prstGeom>
              <a:blipFill>
                <a:blip r:embed="rId4"/>
                <a:stretch>
                  <a:fillRect l="-533" t="-730" r="-178" b="-1022"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0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66616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393620"/>
      </a:dk2>
      <a:lt2>
        <a:srgbClr val="E8E2E8"/>
      </a:lt2>
      <a:accent1>
        <a:srgbClr val="51B647"/>
      </a:accent1>
      <a:accent2>
        <a:srgbClr val="76B13B"/>
      </a:accent2>
      <a:accent3>
        <a:srgbClr val="9EA741"/>
      </a:accent3>
      <a:accent4>
        <a:srgbClr val="B18A3B"/>
      </a:accent4>
      <a:accent5>
        <a:srgbClr val="C36A4D"/>
      </a:accent5>
      <a:accent6>
        <a:srgbClr val="B13B4E"/>
      </a:accent6>
      <a:hlink>
        <a:srgbClr val="B56F3C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Neue Haas Grotesk Text Pro</vt:lpstr>
      <vt:lpstr>InterweaveVTI</vt:lpstr>
      <vt:lpstr>Game Theoretic Scheduling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Neaz Mahmud</dc:creator>
  <cp:lastModifiedBy>Neaz Mahmud</cp:lastModifiedBy>
  <cp:revision>5</cp:revision>
  <dcterms:created xsi:type="dcterms:W3CDTF">2023-07-02T12:35:22Z</dcterms:created>
  <dcterms:modified xsi:type="dcterms:W3CDTF">2023-07-03T07:50:53Z</dcterms:modified>
</cp:coreProperties>
</file>